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charts/style17.xml" ContentType="application/vnd.ms-office.chartstyle+xml"/>
  <Override PartName="/ppt/theme/theme1.xml" ContentType="application/vnd.openxmlformats-officedocument.theme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charts/colors4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style16.xml" ContentType="application/vnd.ms-office.chartstyle+xml"/>
  <Override PartName="/ppt/charts/chart16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chart14.xml" ContentType="application/vnd.openxmlformats-officedocument.drawingml.chart+xml"/>
  <Override PartName="/ppt/charts/style14.xml" ContentType="application/vnd.ms-office.chartstyle+xml"/>
  <Override PartName="/ppt/charts/style11.xml" ContentType="application/vnd.ms-office.chart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4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5" r:id="rId11"/>
    <p:sldId id="269" r:id="rId12"/>
    <p:sldId id="261" r:id="rId13"/>
    <p:sldId id="293" r:id="rId14"/>
    <p:sldId id="259" r:id="rId15"/>
    <p:sldId id="283" r:id="rId16"/>
    <p:sldId id="256" r:id="rId17"/>
    <p:sldId id="258" r:id="rId18"/>
    <p:sldId id="263" r:id="rId19"/>
    <p:sldId id="264" r:id="rId20"/>
    <p:sldId id="286" r:id="rId21"/>
    <p:sldId id="265" r:id="rId22"/>
    <p:sldId id="291" r:id="rId23"/>
    <p:sldId id="287" r:id="rId24"/>
    <p:sldId id="288" r:id="rId25"/>
    <p:sldId id="289" r:id="rId26"/>
    <p:sldId id="290" r:id="rId2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oshana Ringer" initials="SR" lastIdx="1" clrIdx="0">
    <p:extLst>
      <p:ext uri="{19B8F6BF-5375-455C-9EA6-DF929625EA0E}">
        <p15:presenceInfo xmlns:p15="http://schemas.microsoft.com/office/powerpoint/2012/main" userId="S-1-5-21-1567781294-1889992519-3027443384-275575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Unduplicated Clts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69955226184962"/>
          <c:y val="0.17209809948112512"/>
          <c:w val="0.70516134012660192"/>
          <c:h val="0.6580419631846572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4533-803E-FC2A8901E2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4533-803E-FC2A8901E2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3573</c:v>
                </c:pt>
                <c:pt idx="1">
                  <c:v>3302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6-40D7-9EE0-FE8B11061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Health Insurance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04371247984741"/>
          <c:y val="0.10768218281867491"/>
          <c:w val="0.85309230567402461"/>
          <c:h val="0.59095131701704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1161</c:v>
                </c:pt>
                <c:pt idx="1">
                  <c:v>867</c:v>
                </c:pt>
                <c:pt idx="2">
                  <c:v>2111</c:v>
                </c:pt>
                <c:pt idx="3">
                  <c:v>370</c:v>
                </c:pt>
                <c:pt idx="4">
                  <c:v>628</c:v>
                </c:pt>
                <c:pt idx="5">
                  <c:v>6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F-4622-84C2-885F9829F3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1023</c:v>
                </c:pt>
                <c:pt idx="1">
                  <c:v>790</c:v>
                </c:pt>
                <c:pt idx="2">
                  <c:v>1533</c:v>
                </c:pt>
                <c:pt idx="3">
                  <c:v>353</c:v>
                </c:pt>
                <c:pt idx="4">
                  <c:v>708</c:v>
                </c:pt>
                <c:pt idx="5">
                  <c:v>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F-408D-BAE5-7CA3E1BAE2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Risk </a:t>
            </a:r>
            <a:r>
              <a:rPr lang="en-US" dirty="0" smtClean="0"/>
              <a:t>Factors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1684</c:v>
                </c:pt>
                <c:pt idx="2">
                  <c:v>49</c:v>
                </c:pt>
                <c:pt idx="3">
                  <c:v>68</c:v>
                </c:pt>
                <c:pt idx="4">
                  <c:v>512</c:v>
                </c:pt>
                <c:pt idx="5">
                  <c:v>43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A-43A6-8B2E-62D89DE447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1">
                  <c:v>44</c:v>
                </c:pt>
                <c:pt idx="3">
                  <c:v>539</c:v>
                </c:pt>
                <c:pt idx="4">
                  <c:v>50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5-40CB-91D4-6D1826A63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New Clinical Clients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6E-4D73-A55E-FC8FEF5EBC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6E-4D73-A55E-FC8FEF5EBC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295</c:v>
                </c:pt>
                <c:pt idx="1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4-41B9-84E9-16D804D76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Medical Care Visits in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167</c:v>
                </c:pt>
                <c:pt idx="2">
                  <c:v>1040</c:v>
                </c:pt>
                <c:pt idx="3">
                  <c:v>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CA-4CD7-AD1A-E78C65DCE9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167</c:v>
                </c:pt>
                <c:pt idx="1">
                  <c:v>111</c:v>
                </c:pt>
                <c:pt idx="2">
                  <c:v>214</c:v>
                </c:pt>
                <c:pt idx="3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C-4845-B654-208D46E33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024752"/>
        <c:axId val="408025080"/>
      </c:barChart>
      <c:catAx>
        <c:axId val="40802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25080"/>
        <c:crosses val="autoZero"/>
        <c:auto val="1"/>
        <c:lblAlgn val="ctr"/>
        <c:lblOffset val="100"/>
        <c:noMultiLvlLbl val="0"/>
      </c:catAx>
      <c:valAx>
        <c:axId val="408025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02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Clients having VL Tests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B9-4889-BF3E-99C6BE268A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B9-4889-BF3E-99C6BE268A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274</c:v>
                </c:pt>
                <c:pt idx="1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5-43C4-A358-E71FC9E9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MAI Unduplicated Clients </a:t>
            </a:r>
            <a:r>
              <a:rPr lang="en-US" dirty="0" smtClean="0"/>
              <a:t>Served GY 19-20</a:t>
            </a:r>
            <a:endParaRPr lang="en-US" dirty="0"/>
          </a:p>
        </c:rich>
      </c:tx>
      <c:layout>
        <c:manualLayout>
          <c:xMode val="edge"/>
          <c:yMode val="edge"/>
          <c:x val="0.14058173667663146"/>
          <c:y val="2.84869290978279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68-4A00-8415-EA385CFF6C5F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68-4A00-8415-EA385CFF6C5F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68-4A00-8415-EA385CFF6C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588</c:v>
                </c:pt>
                <c:pt idx="1">
                  <c:v>120</c:v>
                </c:pt>
                <c:pt idx="2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0-49EF-9EC0-605696D94B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88169613548597"/>
          <c:y val="0.44999936042501887"/>
          <c:w val="0.31823573738241256"/>
          <c:h val="0.30289684828108887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/>
              <a:t>MAI </a:t>
            </a:r>
            <a:r>
              <a:rPr lang="en-US" sz="1600" baseline="0" dirty="0" smtClean="0"/>
              <a:t>HIV Viral Load Suppression Rate GY18 &amp; GY19 Comparison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38-4AE0-B8E9-CDD2D34FFD3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38-4AE0-B8E9-CDD2D34FFD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38-4AE0-B8E9-CDD2D34FF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0.87</c:v>
                </c:pt>
                <c:pt idx="2">
                  <c:v>0.88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38-4AE0-B8E9-CDD2D34FFD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56-4521-8B0F-B223EE6D3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Viral Suppression Rate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23-4ED0-8DEE-DDDF1F4AFED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23-4ED0-8DEE-DDDF1F4AFE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23-4ED0-8DEE-DDDF1F4AFE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0.93</c:v>
                </c:pt>
                <c:pt idx="3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23-4ED0-8DEE-DDDF1F4AFE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23-4ED0-8DEE-DDDF1F4AFE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Annual Retention Rate 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75-488E-B163-D5C45E3F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75-488E-B163-D5C45E3F58E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75-488E-B163-D5C45E3F58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0.91</c:v>
                </c:pt>
                <c:pt idx="1">
                  <c:v>0.96</c:v>
                </c:pt>
                <c:pt idx="2">
                  <c:v>0.96</c:v>
                </c:pt>
                <c:pt idx="3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75-488E-B163-D5C45E3F5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0.97</c:v>
                </c:pt>
                <c:pt idx="1">
                  <c:v>0.97</c:v>
                </c:pt>
                <c:pt idx="2">
                  <c:v>0.98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75-488E-B163-D5C45E3F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CDC-defined AIDS</a:t>
            </a:r>
          </a:p>
          <a:p>
            <a:pPr>
              <a:defRPr/>
            </a:pPr>
            <a:r>
              <a:rPr lang="en-US" sz="1400" dirty="0"/>
              <a:t>(&lt;200 CD4 Count)</a:t>
            </a:r>
          </a:p>
        </c:rich>
      </c:tx>
      <c:layout>
        <c:manualLayout>
          <c:xMode val="edge"/>
          <c:yMode val="edge"/>
          <c:x val="0.3587129232608299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003473830477072"/>
          <c:y val="0.14937612293046415"/>
          <c:w val="0.83996526169522923"/>
          <c:h val="0.70739620778712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2671</c:v>
                </c:pt>
                <c:pt idx="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B6-4AD3-9EC9-FCD2B1D0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2408</c:v>
                </c:pt>
                <c:pt idx="1">
                  <c:v>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B6-4AD3-9EC9-FCD2B1D079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391192"/>
        <c:axId val="178392176"/>
      </c:barChart>
      <c:catAx>
        <c:axId val="17839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392176"/>
        <c:crosses val="autoZero"/>
        <c:auto val="1"/>
        <c:lblAlgn val="ctr"/>
        <c:lblOffset val="100"/>
        <c:noMultiLvlLbl val="0"/>
      </c:catAx>
      <c:valAx>
        <c:axId val="178392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78391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846599620592005E-2"/>
          <c:y val="0.80994117578955882"/>
          <c:w val="0.17822738494321874"/>
          <c:h val="5.63913572931390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Gender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1381</c:v>
                </c:pt>
                <c:pt idx="1">
                  <c:v>2165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C-4683-9784-685582E527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1259</c:v>
                </c:pt>
                <c:pt idx="1">
                  <c:v>2029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2C-4683-9784-685582E527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9008960"/>
        <c:axId val="409008304"/>
      </c:barChart>
      <c:catAx>
        <c:axId val="40900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008304"/>
        <c:crosses val="autoZero"/>
        <c:auto val="1"/>
        <c:lblAlgn val="ctr"/>
        <c:lblOffset val="100"/>
        <c:noMultiLvlLbl val="0"/>
      </c:catAx>
      <c:valAx>
        <c:axId val="409008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900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96455484500902"/>
          <c:y val="0.32149147293354269"/>
          <c:w val="0.16575475026947598"/>
          <c:h val="5.6438224853317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 smtClean="0"/>
              <a:t>Enrollment Status</a:t>
            </a:r>
            <a:endParaRPr lang="en-US" sz="1600" baseline="0" dirty="0"/>
          </a:p>
        </c:rich>
      </c:tx>
      <c:layout>
        <c:manualLayout>
          <c:xMode val="edge"/>
          <c:yMode val="edge"/>
          <c:x val="0.27734214252083422"/>
          <c:y val="1.1674569982842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3132</c:v>
                </c:pt>
                <c:pt idx="1">
                  <c:v>21</c:v>
                </c:pt>
                <c:pt idx="2">
                  <c:v>301</c:v>
                </c:pt>
                <c:pt idx="3">
                  <c:v>36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F-4BB2-BA3A-6926B120EB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3284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8F-4BB2-BA3A-6926B120EB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6341328"/>
        <c:axId val="236341656"/>
      </c:barChart>
      <c:catAx>
        <c:axId val="236341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341656"/>
        <c:crosses val="autoZero"/>
        <c:auto val="1"/>
        <c:lblAlgn val="ctr"/>
        <c:lblOffset val="100"/>
        <c:noMultiLvlLbl val="0"/>
      </c:catAx>
      <c:valAx>
        <c:axId val="236341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634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Age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110</c:v>
                </c:pt>
                <c:pt idx="2">
                  <c:v>1054</c:v>
                </c:pt>
                <c:pt idx="3">
                  <c:v>1983</c:v>
                </c:pt>
                <c:pt idx="4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D-4E6C-9334-8A980A0E17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96</c:v>
                </c:pt>
                <c:pt idx="2">
                  <c:v>946</c:v>
                </c:pt>
                <c:pt idx="3">
                  <c:v>1855</c:v>
                </c:pt>
                <c:pt idx="4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D-4E6C-9334-8A980A0E17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893279058680567E-2"/>
          <c:y val="0.1571018805851985"/>
          <c:w val="0.17965035807649793"/>
          <c:h val="5.4945432468962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5-400E-ABDD-470D7635D8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65-400E-ABDD-470D7635D8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65-400E-ABDD-470D7635D8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65-400E-ABDD-470D7635D8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613</c:v>
                </c:pt>
                <c:pt idx="1">
                  <c:v>2064</c:v>
                </c:pt>
                <c:pt idx="2">
                  <c:v>596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65-400E-ABDD-470D7635D81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A3-488A-9DE4-DCDE20D2B9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A3-488A-9DE4-DCDE20D2B9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A3-488A-9DE4-DCDE20D2B9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A3-488A-9DE4-DCDE20D2B9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644</c:v>
                </c:pt>
                <c:pt idx="1">
                  <c:v>2249</c:v>
                </c:pt>
                <c:pt idx="2">
                  <c:v>650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A3-488A-9DE4-DCDE20D2B9C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Household Income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1791</c:v>
                </c:pt>
                <c:pt idx="1">
                  <c:v>501</c:v>
                </c:pt>
                <c:pt idx="2">
                  <c:v>549</c:v>
                </c:pt>
                <c:pt idx="3">
                  <c:v>314</c:v>
                </c:pt>
                <c:pt idx="4">
                  <c:v>384</c:v>
                </c:pt>
                <c:pt idx="5">
                  <c:v>17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AF-4B5E-9843-547BFC0365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1550</c:v>
                </c:pt>
                <c:pt idx="1">
                  <c:v>476</c:v>
                </c:pt>
                <c:pt idx="2">
                  <c:v>542</c:v>
                </c:pt>
                <c:pt idx="3">
                  <c:v>299</c:v>
                </c:pt>
                <c:pt idx="4">
                  <c:v>421</c:v>
                </c:pt>
                <c:pt idx="5">
                  <c:v>8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AF-4B5E-9843-547BFC036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20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HRSA Defined Housing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3278</c:v>
                </c:pt>
                <c:pt idx="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86-47B6-90AF-1C925CF6F0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2993</c:v>
                </c:pt>
                <c:pt idx="1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86-47B6-90AF-1C925CF6F0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7605456"/>
        <c:axId val="417605784"/>
      </c:barChart>
      <c:catAx>
        <c:axId val="4176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05784"/>
        <c:crosses val="autoZero"/>
        <c:auto val="1"/>
        <c:lblAlgn val="ctr"/>
        <c:lblOffset val="100"/>
        <c:noMultiLvlLbl val="0"/>
      </c:catAx>
      <c:valAx>
        <c:axId val="417605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1760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1176F-3B79-48BE-99ED-F33B8292D92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EEB3E-7979-4860-84C0-DC397358EA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49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52FD-0B26-4A73-959B-D66C5AD45E4D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3576"/>
            <a:ext cx="5485158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C3289-A1D1-436B-AA07-FB98687D71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2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51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04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68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9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77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601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75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96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5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70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86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62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9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8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7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8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0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2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1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inger@pbcgov.or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3899"/>
            <a:ext cx="10515600" cy="61278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CARE Council Data Presentation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June 24, 2020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2019 Ryan White Services Report (RSR)</a:t>
            </a:r>
          </a:p>
          <a:p>
            <a:pPr algn="ctr"/>
            <a:r>
              <a:rPr lang="en-US" dirty="0" smtClean="0"/>
              <a:t>Minority AIDS Initiative (MAI) GY2019-2020</a:t>
            </a:r>
          </a:p>
          <a:p>
            <a:pPr algn="ctr"/>
            <a:r>
              <a:rPr lang="en-US" dirty="0" smtClean="0"/>
              <a:t>HIV/AIDS Bureau (HAB) Performance Measures GY2019-2020</a:t>
            </a:r>
          </a:p>
          <a:p>
            <a:pPr algn="ctr"/>
            <a:r>
              <a:rPr lang="en-US" dirty="0" smtClean="0"/>
              <a:t>Quality Improvement Projects (QIPs) GY2019-2020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1800" dirty="0" smtClean="0"/>
              <a:t>Shoshana Ringer, M.Ed. </a:t>
            </a:r>
          </a:p>
          <a:p>
            <a:pPr marL="0" indent="0" algn="ctr">
              <a:buNone/>
            </a:pPr>
            <a:r>
              <a:rPr lang="en-US" sz="1800" dirty="0" smtClean="0"/>
              <a:t>Ryan White Quality Management Coordinator</a:t>
            </a:r>
          </a:p>
          <a:p>
            <a:pPr marL="0" indent="0" algn="ctr">
              <a:buNone/>
            </a:pPr>
            <a:r>
              <a:rPr lang="en-US" sz="1800" dirty="0" smtClean="0">
                <a:hlinkClick r:id="rId2"/>
              </a:rPr>
              <a:t>sringer@pbcgov.org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561-355-4788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31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2019 RSR </a:t>
            </a:r>
            <a:r>
              <a:rPr lang="en-US" sz="3600" dirty="0" smtClean="0">
                <a:solidFill>
                  <a:srgbClr val="C00000"/>
                </a:solidFill>
              </a:rPr>
              <a:t>Total Clients Served by Zip Code Summary (New to RSR Report)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5151499"/>
              </p:ext>
            </p:extLst>
          </p:nvPr>
        </p:nvGraphicFramePr>
        <p:xfrm>
          <a:off x="7671747" y="2520284"/>
          <a:ext cx="26419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90">
                  <a:extLst>
                    <a:ext uri="{9D8B030D-6E8A-4147-A177-3AD203B41FA5}">
                      <a16:colId xmlns:a16="http://schemas.microsoft.com/office/drawing/2014/main" val="136624666"/>
                    </a:ext>
                  </a:extLst>
                </a:gridCol>
                <a:gridCol w="1580689">
                  <a:extLst>
                    <a:ext uri="{9D8B030D-6E8A-4147-A177-3AD203B41FA5}">
                      <a16:colId xmlns:a16="http://schemas.microsoft.com/office/drawing/2014/main" val="4279443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Zip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5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8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79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743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755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456797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289" y="2183641"/>
            <a:ext cx="5960659" cy="399332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report resulted in a total of </a:t>
            </a:r>
            <a:r>
              <a:rPr lang="en-US" dirty="0"/>
              <a:t>3,314 </a:t>
            </a:r>
            <a:r>
              <a:rPr lang="en-US" dirty="0" smtClean="0"/>
              <a:t>clients served, within 62 zip codes in Palm Beach County.</a:t>
            </a:r>
          </a:p>
          <a:p>
            <a:r>
              <a:rPr lang="en-US" dirty="0" smtClean="0"/>
              <a:t>Zip codes are determined by the </a:t>
            </a:r>
            <a:r>
              <a:rPr lang="en-US" dirty="0"/>
              <a:t>client </a:t>
            </a:r>
            <a:r>
              <a:rPr lang="en-US" dirty="0" smtClean="0"/>
              <a:t>profile address information entered into the database.</a:t>
            </a:r>
          </a:p>
          <a:p>
            <a:r>
              <a:rPr lang="en-US" dirty="0" smtClean="0"/>
              <a:t>Charted are the 5 zip codes with the highest number of clients served.</a:t>
            </a:r>
          </a:p>
          <a:p>
            <a:r>
              <a:rPr lang="en-US" dirty="0" smtClean="0"/>
              <a:t>There were 23 zip codes in Palm Beach County that resulted in 10 or less clients served.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7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Minority AIDS Initiative (MAI)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5117"/>
            <a:ext cx="10515600" cy="4701846"/>
          </a:xfrm>
        </p:spPr>
        <p:txBody>
          <a:bodyPr/>
          <a:lstStyle/>
          <a:p>
            <a:r>
              <a:rPr lang="en-US" dirty="0" smtClean="0"/>
              <a:t>MAI </a:t>
            </a:r>
            <a:r>
              <a:rPr lang="en-US" dirty="0"/>
              <a:t>formula grants provide core medical and related support services to improve access and reduce disparities in health outcomes in metropolitan areas hardest hit </a:t>
            </a:r>
            <a:r>
              <a:rPr lang="en-US" dirty="0" smtClean="0"/>
              <a:t>by HIV/AIDS.</a:t>
            </a:r>
          </a:p>
          <a:p>
            <a:r>
              <a:rPr lang="en-US" dirty="0" smtClean="0"/>
              <a:t>In GY19, our local MAI program only supported intensive targeted Medical Case Management (MCM) services, which were prioritized for African Americans (including Haitians) and Hispanic/Latino(a) clients that had elevated viral loads.</a:t>
            </a:r>
          </a:p>
          <a:p>
            <a:r>
              <a:rPr lang="en-US" dirty="0" smtClean="0"/>
              <a:t>Clients in these </a:t>
            </a:r>
            <a:r>
              <a:rPr lang="en-US" dirty="0"/>
              <a:t>2</a:t>
            </a:r>
            <a:r>
              <a:rPr lang="en-US" dirty="0" smtClean="0"/>
              <a:t> populations, who have complex health issues, were enrolled in MAI services. MCM staff work closely with a team of the clients’ medical providers, to determine the best approach to assist the client in becoming healthier and maintaining better health.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24107"/>
              </p:ext>
            </p:extLst>
          </p:nvPr>
        </p:nvGraphicFramePr>
        <p:xfrm>
          <a:off x="4235412" y="1266891"/>
          <a:ext cx="3721062" cy="445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MAI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4901" y="6192679"/>
            <a:ext cx="39336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C00000"/>
                </a:solidFill>
              </a:rPr>
              <a:t>* Haitian clients will count in more than one category on these reports.</a:t>
            </a:r>
            <a:endParaRPr lang="en-US" sz="1000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813821"/>
              </p:ext>
            </p:extLst>
          </p:nvPr>
        </p:nvGraphicFramePr>
        <p:xfrm>
          <a:off x="8297839" y="1266891"/>
          <a:ext cx="3575713" cy="44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30" y="1266891"/>
            <a:ext cx="3858198" cy="446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MAI Data Comparison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728185"/>
              </p:ext>
            </p:extLst>
          </p:nvPr>
        </p:nvGraphicFramePr>
        <p:xfrm>
          <a:off x="483358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787070"/>
              </p:ext>
            </p:extLst>
          </p:nvPr>
        </p:nvGraphicFramePr>
        <p:xfrm>
          <a:off x="6504295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468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HIV/AIDS Bureau (HAB) Health Outcome Measures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1859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Recipients should analyze performance measure data to assess quality of care and health disparities and use the performance measure data to inform quality improvement activities. </a:t>
            </a:r>
            <a:r>
              <a:rPr lang="en-US" sz="1400" dirty="0" smtClean="0"/>
              <a:t>(HRSA </a:t>
            </a:r>
            <a:r>
              <a:rPr lang="en-US" sz="1400" dirty="0"/>
              <a:t>PCN #</a:t>
            </a:r>
            <a:r>
              <a:rPr lang="en-US" sz="1400" dirty="0" smtClean="0"/>
              <a:t>15-02)</a:t>
            </a:r>
          </a:p>
          <a:p>
            <a:r>
              <a:rPr lang="en-US" dirty="0" smtClean="0"/>
              <a:t>In our program, the 2 performance measures we focus on for client health outcomes are the HAB measures of </a:t>
            </a:r>
          </a:p>
          <a:p>
            <a:pPr lvl="1"/>
            <a:r>
              <a:rPr lang="en-US" dirty="0" smtClean="0"/>
              <a:t>Viral Load Suppression and </a:t>
            </a:r>
          </a:p>
          <a:p>
            <a:pPr lvl="1"/>
            <a:r>
              <a:rPr lang="en-US" dirty="0"/>
              <a:t>Annual Retention in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As we collect and analyze these measures, low performance is identified and studied to determine how we can improve the low performance measures. This occurs through the quality improvement (QI) activities.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699"/>
            <a:ext cx="10515600" cy="5952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HAB Performance Measures </a:t>
            </a:r>
            <a:r>
              <a:rPr lang="en-US" b="1" dirty="0" smtClean="0">
                <a:solidFill>
                  <a:srgbClr val="C00000"/>
                </a:solidFill>
              </a:rPr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5479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Viral Suppression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u="sng" dirty="0"/>
              <a:t>Denominator:</a:t>
            </a:r>
            <a:r>
              <a:rPr lang="en-US" sz="2400" dirty="0"/>
              <a:t> 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with at least </a:t>
            </a:r>
            <a:r>
              <a:rPr lang="en-US" sz="2400" dirty="0" smtClean="0"/>
              <a:t>one medical </a:t>
            </a:r>
            <a:r>
              <a:rPr lang="en-US" sz="2400" dirty="0"/>
              <a:t>visit in the measurement </a:t>
            </a:r>
            <a:r>
              <a:rPr lang="en-US" sz="2400" dirty="0" smtClean="0"/>
              <a:t>year.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with a HIV viral load less than </a:t>
            </a:r>
            <a:r>
              <a:rPr lang="en-US" sz="2400" dirty="0" smtClean="0"/>
              <a:t>200 copies/ml </a:t>
            </a:r>
            <a:r>
              <a:rPr lang="en-US" sz="2400" dirty="0"/>
              <a:t>at last HIV viral load test during the measurement </a:t>
            </a:r>
            <a:r>
              <a:rPr lang="en-US" sz="2400" dirty="0" smtClean="0"/>
              <a:t>year.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Annual </a:t>
            </a:r>
            <a:r>
              <a:rPr lang="en-US" b="1" u="sng" dirty="0">
                <a:solidFill>
                  <a:srgbClr val="FF0000"/>
                </a:solidFill>
              </a:rPr>
              <a:t>Retention in Care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400" u="sng" dirty="0"/>
              <a:t>Denominator:</a:t>
            </a:r>
            <a:r>
              <a:rPr lang="en-US" sz="2400" dirty="0"/>
              <a:t>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who had at </a:t>
            </a:r>
            <a:r>
              <a:rPr lang="en-US" sz="2400" dirty="0" smtClean="0"/>
              <a:t>least one </a:t>
            </a:r>
            <a:r>
              <a:rPr lang="en-US" sz="2400" dirty="0"/>
              <a:t>HIV medical encounter within the 12-month measurement year</a:t>
            </a:r>
            <a:r>
              <a:rPr lang="en-US" sz="2400" dirty="0" smtClean="0"/>
              <a:t>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who had at least two HIV medical </a:t>
            </a:r>
            <a:r>
              <a:rPr lang="en-US" sz="2400" dirty="0" smtClean="0"/>
              <a:t>care encounters </a:t>
            </a:r>
            <a:r>
              <a:rPr lang="en-US" sz="2400" dirty="0"/>
              <a:t>at least 90 days apart within a 12-month measurement year. At least one of the </a:t>
            </a:r>
            <a:r>
              <a:rPr lang="en-US" sz="2400" dirty="0" smtClean="0"/>
              <a:t>two HIV </a:t>
            </a:r>
            <a:r>
              <a:rPr lang="en-US" sz="2400" dirty="0"/>
              <a:t>medical care encounters needs to be a medical visit with a provider with </a:t>
            </a:r>
            <a:r>
              <a:rPr lang="en-US" sz="2400" dirty="0" smtClean="0"/>
              <a:t>prescribing privileges.</a:t>
            </a:r>
          </a:p>
          <a:p>
            <a:pPr lvl="1"/>
            <a:r>
              <a:rPr lang="en-US" sz="1600" dirty="0"/>
              <a:t>An HIV medical care encounter is a medical visit with a provider with prescribing privileges or an HIV viral load test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40017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364395"/>
              </p:ext>
            </p:extLst>
          </p:nvPr>
        </p:nvGraphicFramePr>
        <p:xfrm>
          <a:off x="1449236" y="91722"/>
          <a:ext cx="10096770" cy="665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413">
                  <a:extLst>
                    <a:ext uri="{9D8B030D-6E8A-4147-A177-3AD203B41FA5}">
                      <a16:colId xmlns:a16="http://schemas.microsoft.com/office/drawing/2014/main" val="916810637"/>
                    </a:ext>
                  </a:extLst>
                </a:gridCol>
                <a:gridCol w="1772483">
                  <a:extLst>
                    <a:ext uri="{9D8B030D-6E8A-4147-A177-3AD203B41FA5}">
                      <a16:colId xmlns:a16="http://schemas.microsoft.com/office/drawing/2014/main" val="2740885315"/>
                    </a:ext>
                  </a:extLst>
                </a:gridCol>
                <a:gridCol w="1897022">
                  <a:extLst>
                    <a:ext uri="{9D8B030D-6E8A-4147-A177-3AD203B41FA5}">
                      <a16:colId xmlns:a16="http://schemas.microsoft.com/office/drawing/2014/main" val="3605431783"/>
                    </a:ext>
                  </a:extLst>
                </a:gridCol>
                <a:gridCol w="2119511">
                  <a:extLst>
                    <a:ext uri="{9D8B030D-6E8A-4147-A177-3AD203B41FA5}">
                      <a16:colId xmlns:a16="http://schemas.microsoft.com/office/drawing/2014/main" val="3589469821"/>
                    </a:ext>
                  </a:extLst>
                </a:gridCol>
                <a:gridCol w="1934341">
                  <a:extLst>
                    <a:ext uri="{9D8B030D-6E8A-4147-A177-3AD203B41FA5}">
                      <a16:colId xmlns:a16="http://schemas.microsoft.com/office/drawing/2014/main" val="4245632573"/>
                    </a:ext>
                  </a:extLst>
                </a:gridCol>
              </a:tblGrid>
              <a:tr h="3883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Category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Viral Load Suppression 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Retention in Care 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67501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AOMC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627/731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696/731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831448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0066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 (LPAP)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28911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Specialty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9869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778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Nutritional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Mental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997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Health Insurance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53664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44169"/>
                  </a:ext>
                </a:extLst>
              </a:tr>
              <a:tr h="274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Home &amp; Community Based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264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1846/2020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3605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0771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Eligibility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2503/2857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2539/2857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04186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EFA-PA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51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087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Food- 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879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041157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70898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Emergency Housing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0779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228/238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508686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Services All Funded Agencies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2598/2971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2640/2971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257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0550" y="1199072"/>
            <a:ext cx="1138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GY 19-20</a:t>
            </a:r>
          </a:p>
          <a:p>
            <a:endParaRPr lang="en-US" dirty="0" smtClean="0"/>
          </a:p>
          <a:p>
            <a:r>
              <a:rPr lang="en-US" sz="1200" dirty="0" smtClean="0"/>
              <a:t>(3/1/2019 through 2/28/2020)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0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Quality Improvement Projects (QIP)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5157788"/>
          </a:xfrm>
        </p:spPr>
        <p:txBody>
          <a:bodyPr>
            <a:normAutofit/>
          </a:bodyPr>
          <a:lstStyle/>
          <a:p>
            <a:r>
              <a:rPr lang="en-US" dirty="0" smtClean="0"/>
              <a:t>Quality improvement involves the development and implementation of activities to make changes to the program in response to the performance data results. To do this, Recipients and Sub-recipients are required to implement quality improvement activities aimed at </a:t>
            </a:r>
            <a:r>
              <a:rPr lang="en-US" dirty="0" smtClean="0">
                <a:solidFill>
                  <a:srgbClr val="00B050"/>
                </a:solidFill>
              </a:rPr>
              <a:t>improving patient care, health outcomes, and patient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Once QIPs are created and tested, we are then able to understand if specific changes or improvements had a positive impact on patient health outcomes or if further changes in RWHAP funded services are necessary.</a:t>
            </a:r>
          </a:p>
          <a:p>
            <a:r>
              <a:rPr lang="en-US" dirty="0" smtClean="0"/>
              <a:t>2019 Project:</a:t>
            </a:r>
          </a:p>
          <a:p>
            <a:pPr lvl="1"/>
            <a:r>
              <a:rPr lang="en-US" dirty="0" smtClean="0"/>
              <a:t>Improving HIV Health Outcomes with Data (Case Managed, Non-Suppressed)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0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0336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Quality Improvement Project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05501"/>
            <a:ext cx="9144000" cy="219826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Improving HIV Health Outcomes for Ryan White Non-Virally Suppressed Clients</a:t>
            </a:r>
          </a:p>
          <a:p>
            <a:endParaRPr lang="en-US" sz="3200" b="1" dirty="0" smtClean="0"/>
          </a:p>
          <a:p>
            <a:r>
              <a:rPr lang="en-US" dirty="0" smtClean="0"/>
              <a:t>Dr. Marlinda Jefferson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9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</a:t>
            </a:r>
            <a:r>
              <a:rPr lang="en-US" b="1" dirty="0" smtClean="0">
                <a:solidFill>
                  <a:srgbClr val="C00000"/>
                </a:solidFill>
              </a:rPr>
              <a:t>of Non-VS clients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Project </a:t>
            </a:r>
            <a:r>
              <a:rPr lang="en-US" b="1" dirty="0"/>
              <a:t>Objective</a:t>
            </a:r>
            <a:endParaRPr lang="en-US" dirty="0"/>
          </a:p>
          <a:p>
            <a:r>
              <a:rPr lang="en-US" dirty="0"/>
              <a:t>Develop a quality improvement collaborative to increase the number of People Living with HIV (PLWH) </a:t>
            </a:r>
            <a:r>
              <a:rPr lang="en-US" dirty="0" smtClean="0"/>
              <a:t>who </a:t>
            </a:r>
            <a:r>
              <a:rPr lang="en-US" dirty="0"/>
              <a:t>have suppressed HIV Viral load </a:t>
            </a:r>
            <a:r>
              <a:rPr lang="en-US" dirty="0" smtClean="0"/>
              <a:t>from 82% to 90% within </a:t>
            </a:r>
            <a:r>
              <a:rPr lang="en-US" dirty="0"/>
              <a:t>the measurement </a:t>
            </a:r>
            <a:r>
              <a:rPr lang="en-US" dirty="0" smtClean="0"/>
              <a:t>period (2019 calendar year).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Setting</a:t>
            </a:r>
            <a:endParaRPr lang="en-US" dirty="0"/>
          </a:p>
          <a:p>
            <a:r>
              <a:rPr lang="en-US" dirty="0"/>
              <a:t>Medical Case Management </a:t>
            </a:r>
            <a:r>
              <a:rPr lang="en-US" dirty="0" smtClean="0"/>
              <a:t>Sub-recipients </a:t>
            </a:r>
            <a:r>
              <a:rPr lang="en-US" dirty="0"/>
              <a:t>receiving Ryan White (RW) Part A funding in Palm Beach County</a:t>
            </a:r>
          </a:p>
          <a:p>
            <a:pPr marL="0" indent="0">
              <a:buNone/>
            </a:pPr>
            <a:r>
              <a:rPr lang="en-US" b="1" dirty="0"/>
              <a:t>Performance Measure</a:t>
            </a:r>
            <a:r>
              <a:rPr lang="en-US" dirty="0"/>
              <a:t>: HIV Viral load Suppression</a:t>
            </a:r>
          </a:p>
          <a:p>
            <a:r>
              <a:rPr lang="en-US" dirty="0"/>
              <a:t>Percentage of patients, regardless of age, with a diagnosis of HIV with a HIV viral load less than 200 copies/ml at last HIV viral load test during the measurement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84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Ryan White HIV/AIDS Program Service Report (RSR)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40611"/>
            <a:ext cx="10515600" cy="47363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RSR is an annual Client summary report required by our funders Health Resources &amp; Services Administration (HRSA).</a:t>
            </a:r>
          </a:p>
          <a:p>
            <a:r>
              <a:rPr lang="en-US" dirty="0" smtClean="0"/>
              <a:t>Funded Subrecipients, who provide services under the Part A program, are required to document and submit data on the clients they serve. </a:t>
            </a:r>
          </a:p>
          <a:p>
            <a:r>
              <a:rPr lang="en-US" dirty="0" smtClean="0"/>
              <a:t>Data is reported on a </a:t>
            </a:r>
            <a:r>
              <a:rPr lang="en-US" i="1" dirty="0" smtClean="0"/>
              <a:t>calendar</a:t>
            </a:r>
            <a:r>
              <a:rPr lang="en-US" dirty="0" smtClean="0"/>
              <a:t> year (January-December), not a </a:t>
            </a:r>
            <a:r>
              <a:rPr lang="en-US" i="1" dirty="0" smtClean="0"/>
              <a:t>grant</a:t>
            </a:r>
            <a:r>
              <a:rPr lang="en-US" dirty="0" smtClean="0"/>
              <a:t> year (March-February).</a:t>
            </a:r>
          </a:p>
          <a:p>
            <a:r>
              <a:rPr lang="en-US" dirty="0" smtClean="0"/>
              <a:t>These data sets are utilized by our program;</a:t>
            </a:r>
          </a:p>
          <a:p>
            <a:pPr lvl="1"/>
            <a:r>
              <a:rPr lang="en-US" dirty="0"/>
              <a:t>To understand the types of clients we </a:t>
            </a:r>
            <a:r>
              <a:rPr lang="en-US" dirty="0" smtClean="0"/>
              <a:t>served,</a:t>
            </a:r>
            <a:endParaRPr lang="en-US" dirty="0"/>
          </a:p>
          <a:p>
            <a:pPr lvl="1"/>
            <a:r>
              <a:rPr lang="en-US" dirty="0"/>
              <a:t>To make informed decisions on prioritizing needed services and allocating funds </a:t>
            </a:r>
            <a:r>
              <a:rPr lang="en-US" dirty="0" smtClean="0"/>
              <a:t>to services provided,</a:t>
            </a:r>
            <a:endParaRPr lang="en-US" dirty="0"/>
          </a:p>
          <a:p>
            <a:pPr lvl="1"/>
            <a:r>
              <a:rPr lang="en-US" dirty="0" smtClean="0"/>
              <a:t>To explain how we are using our funds and supporting health outcomes of our clients, in our annual grant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</a:t>
            </a:r>
            <a:r>
              <a:rPr lang="en-US" sz="4000" b="1" dirty="0" smtClean="0">
                <a:solidFill>
                  <a:srgbClr val="C00000"/>
                </a:solidFill>
              </a:rPr>
              <a:t>clients cont</a:t>
            </a:r>
            <a:r>
              <a:rPr lang="en-US" sz="4000" b="1" dirty="0">
                <a:solidFill>
                  <a:srgbClr val="C00000"/>
                </a:solidFill>
              </a:rPr>
              <a:t>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8924"/>
            <a:ext cx="10515600" cy="4558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Data Abstraction Time Frame</a:t>
            </a:r>
            <a:r>
              <a:rPr lang="en-US" dirty="0" smtClean="0"/>
              <a:t>:</a:t>
            </a:r>
          </a:p>
          <a:p>
            <a:r>
              <a:rPr lang="en-US" dirty="0" smtClean="0"/>
              <a:t>Baseline </a:t>
            </a:r>
            <a:r>
              <a:rPr lang="en-US" dirty="0"/>
              <a:t>data: Jan 1st -December 31st, </a:t>
            </a:r>
            <a:r>
              <a:rPr lang="en-US" dirty="0" smtClean="0"/>
              <a:t>2018</a:t>
            </a:r>
            <a:endParaRPr lang="en-US" dirty="0"/>
          </a:p>
          <a:p>
            <a:r>
              <a:rPr lang="en-US" dirty="0" smtClean="0"/>
              <a:t>Follow-up </a:t>
            </a:r>
            <a:r>
              <a:rPr lang="en-US" dirty="0"/>
              <a:t>data: </a:t>
            </a:r>
          </a:p>
          <a:p>
            <a:pPr lvl="1"/>
            <a:r>
              <a:rPr lang="en-US" sz="2600" dirty="0" smtClean="0"/>
              <a:t>Jan </a:t>
            </a:r>
            <a:r>
              <a:rPr lang="en-US" sz="2600" dirty="0"/>
              <a:t>1st- March 31st, </a:t>
            </a:r>
            <a:r>
              <a:rPr lang="en-US" sz="2600" dirty="0" smtClean="0"/>
              <a:t>2019</a:t>
            </a:r>
          </a:p>
          <a:p>
            <a:pPr lvl="1"/>
            <a:r>
              <a:rPr lang="en-US" sz="2600" dirty="0" smtClean="0"/>
              <a:t>April </a:t>
            </a:r>
            <a:r>
              <a:rPr lang="en-US" sz="2600" dirty="0"/>
              <a:t>1st -June </a:t>
            </a:r>
            <a:r>
              <a:rPr lang="en-US" sz="2600" dirty="0" smtClean="0"/>
              <a:t>30th</a:t>
            </a:r>
          </a:p>
          <a:p>
            <a:pPr lvl="1"/>
            <a:r>
              <a:rPr lang="en-US" sz="2600" dirty="0" smtClean="0"/>
              <a:t>July1st-September 30th</a:t>
            </a:r>
          </a:p>
          <a:p>
            <a:pPr lvl="1"/>
            <a:r>
              <a:rPr lang="en-US" sz="2600" dirty="0" smtClean="0"/>
              <a:t>October </a:t>
            </a:r>
            <a:r>
              <a:rPr lang="en-US" sz="2600" dirty="0"/>
              <a:t>1st -December 31st, </a:t>
            </a:r>
            <a:r>
              <a:rPr lang="en-US" sz="2600" dirty="0" smtClean="0"/>
              <a:t>2019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Data Exclusions:</a:t>
            </a:r>
          </a:p>
          <a:p>
            <a:r>
              <a:rPr lang="en-US" dirty="0" smtClean="0"/>
              <a:t>Clients </a:t>
            </a:r>
            <a:r>
              <a:rPr lang="en-US" dirty="0"/>
              <a:t>were excluded from the QIP cohort if they were deceased, had relocated, did not have </a:t>
            </a:r>
            <a:r>
              <a:rPr lang="en-US" dirty="0" smtClean="0"/>
              <a:t>a viral </a:t>
            </a:r>
            <a:r>
              <a:rPr lang="en-US" dirty="0"/>
              <a:t>load test result, or were inactive during the measurement period.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662" y="1274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736978" y="1587790"/>
            <a:ext cx="10701283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Baseline Data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HIV Viral Suppression rates during Calendar year 2018 (January – December)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Baseline data as of December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2018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: 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162 Non- Virally Suppressed Case Managed(CM)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clients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cs typeface="Calibri" panose="020F0502020204030204" pitchFamily="34" charset="0"/>
              </a:rPr>
              <a:t>82% Viral Suppression Rate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1854"/>
              </p:ext>
            </p:extLst>
          </p:nvPr>
        </p:nvGraphicFramePr>
        <p:xfrm>
          <a:off x="3534770" y="3340974"/>
          <a:ext cx="4683813" cy="3209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371">
                  <a:extLst>
                    <a:ext uri="{9D8B030D-6E8A-4147-A177-3AD203B41FA5}">
                      <a16:colId xmlns:a16="http://schemas.microsoft.com/office/drawing/2014/main" val="2229822598"/>
                    </a:ext>
                  </a:extLst>
                </a:gridCol>
                <a:gridCol w="699442">
                  <a:extLst>
                    <a:ext uri="{9D8B030D-6E8A-4147-A177-3AD203B41FA5}">
                      <a16:colId xmlns:a16="http://schemas.microsoft.com/office/drawing/2014/main" val="419633207"/>
                    </a:ext>
                  </a:extLst>
                </a:gridCol>
              </a:tblGrid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US" sz="1400" b="0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Number of CM clients Non-Virally Suppressed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96458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Black 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717662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301679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Asian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7017534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American Indian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61401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Native Hawaiian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040486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Haitian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993327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Hispanic/Latino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42934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4597220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908859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Transgender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895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2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3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QIP Cohort Demographics Characteristics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0463"/>
              </p:ext>
            </p:extLst>
          </p:nvPr>
        </p:nvGraphicFramePr>
        <p:xfrm>
          <a:off x="411709" y="738449"/>
          <a:ext cx="40784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398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116040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285966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52906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Gender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71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39%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Transgender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Race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18805">
                <a:tc>
                  <a:txBody>
                    <a:bodyPr/>
                    <a:lstStyle/>
                    <a:p>
                      <a:r>
                        <a:rPr lang="en-US" dirty="0" smtClean="0"/>
                        <a:t>Black/African American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Ethnicity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Non-Hispanic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Haitian Born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251162"/>
              </p:ext>
            </p:extLst>
          </p:nvPr>
        </p:nvGraphicFramePr>
        <p:xfrm>
          <a:off x="6905766" y="917764"/>
          <a:ext cx="4661849" cy="5556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801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686057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312991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3887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Age Group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13-17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18-24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25-34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35-44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45-54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55-64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65&gt;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Housing Type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Stable/Permanent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Temporary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Unstable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002065"/>
              </p:ext>
            </p:extLst>
          </p:nvPr>
        </p:nvGraphicFramePr>
        <p:xfrm>
          <a:off x="4533331" y="738449"/>
          <a:ext cx="1164608" cy="6054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608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</a:tblGrid>
              <a:tr h="6421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Excluded (n=162)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4169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0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352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4"/>
            <a:ext cx="10939818" cy="51315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Testing </a:t>
            </a:r>
            <a:r>
              <a:rPr lang="en-US" sz="2400" b="1" dirty="0"/>
              <a:t>QI </a:t>
            </a:r>
            <a:r>
              <a:rPr lang="en-US" sz="2400" b="1" dirty="0" smtClean="0"/>
              <a:t>Interventions</a:t>
            </a:r>
          </a:p>
          <a:p>
            <a:r>
              <a:rPr lang="en-US" sz="2000" dirty="0" smtClean="0"/>
              <a:t>QI </a:t>
            </a:r>
            <a:r>
              <a:rPr lang="en-US" sz="2000" dirty="0"/>
              <a:t>teams identified their ideas of change and tested them using a PDSA rapid cycle</a:t>
            </a:r>
            <a:br>
              <a:rPr lang="en-US" sz="2000" dirty="0"/>
            </a:br>
            <a:r>
              <a:rPr lang="en-US" sz="2000" dirty="0"/>
              <a:t>improvement </a:t>
            </a:r>
            <a:r>
              <a:rPr lang="en-US" sz="2000" dirty="0" smtClean="0"/>
              <a:t>measurement </a:t>
            </a:r>
            <a:r>
              <a:rPr lang="en-US" sz="2000" dirty="0"/>
              <a:t>on small </a:t>
            </a:r>
            <a:r>
              <a:rPr lang="en-US" sz="2000" dirty="0" smtClean="0"/>
              <a:t>scale.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following interventions were tested</a:t>
            </a:r>
            <a:r>
              <a:rPr lang="en-US" sz="2000" dirty="0" smtClean="0"/>
              <a:t>:</a:t>
            </a:r>
            <a:endParaRPr lang="en-US" sz="2000" dirty="0"/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a) </a:t>
            </a:r>
            <a:r>
              <a:rPr lang="en-US" sz="2000" dirty="0"/>
              <a:t>Improving adherence to medications by setting-up phone alarm </a:t>
            </a:r>
            <a:r>
              <a:rPr lang="en-US" sz="2000" dirty="0" smtClean="0"/>
              <a:t>reminders</a:t>
            </a:r>
          </a:p>
          <a:p>
            <a:pPr lvl="1"/>
            <a:r>
              <a:rPr lang="en-US" sz="2000" b="1" dirty="0" smtClean="0"/>
              <a:t>(b</a:t>
            </a:r>
            <a:r>
              <a:rPr lang="en-US" sz="2000" b="1" dirty="0"/>
              <a:t>)</a:t>
            </a:r>
            <a:r>
              <a:rPr lang="en-US" sz="2000" dirty="0"/>
              <a:t> Removing behavioral health barriers by offering behavioral health assessment and</a:t>
            </a:r>
            <a:br>
              <a:rPr lang="en-US" sz="2000" dirty="0"/>
            </a:br>
            <a:r>
              <a:rPr lang="en-US" sz="2000" dirty="0"/>
              <a:t>referral to mental health </a:t>
            </a:r>
            <a:r>
              <a:rPr lang="en-US" sz="2000" dirty="0" smtClean="0"/>
              <a:t>therapists</a:t>
            </a:r>
          </a:p>
          <a:p>
            <a:pPr lvl="1"/>
            <a:r>
              <a:rPr lang="en-US" sz="2000" b="1" dirty="0" smtClean="0"/>
              <a:t>(c</a:t>
            </a:r>
            <a:r>
              <a:rPr lang="en-US" sz="2000" b="1" dirty="0"/>
              <a:t>)</a:t>
            </a:r>
            <a:r>
              <a:rPr lang="en-US" sz="2000" dirty="0"/>
              <a:t> Decreasing behavioral health barriers to achieve HIV viral load suppression by</a:t>
            </a:r>
            <a:br>
              <a:rPr lang="en-US" sz="2000" dirty="0"/>
            </a:br>
            <a:r>
              <a:rPr lang="en-US" sz="2000" dirty="0"/>
              <a:t>selecting and administering an evidence based tool to screen clients for symptoms of</a:t>
            </a:r>
            <a:br>
              <a:rPr lang="en-US" sz="2000" dirty="0"/>
            </a:br>
            <a:r>
              <a:rPr lang="en-US" sz="2000" dirty="0"/>
              <a:t>Post-Traumatic Stress Syndrome (PTSD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d)</a:t>
            </a:r>
            <a:r>
              <a:rPr lang="en-US" sz="2000" dirty="0"/>
              <a:t> Improving adherence to treatment by assessing barriers and readiness to change</a:t>
            </a:r>
            <a:br>
              <a:rPr lang="en-US" sz="2000" dirty="0"/>
            </a:br>
            <a:r>
              <a:rPr lang="en-US" sz="2000" dirty="0"/>
              <a:t>health behaviors. The intervention model was based on the Transtheoretical or</a:t>
            </a:r>
            <a:br>
              <a:rPr lang="en-US" sz="2000" dirty="0"/>
            </a:br>
            <a:r>
              <a:rPr lang="en-US" sz="2000" dirty="0"/>
              <a:t>Stages of Change </a:t>
            </a:r>
            <a:r>
              <a:rPr lang="en-US" sz="2000" dirty="0" smtClean="0"/>
              <a:t>Model</a:t>
            </a:r>
          </a:p>
          <a:p>
            <a:pPr lvl="1"/>
            <a:r>
              <a:rPr lang="en-US" sz="2000" b="1" dirty="0" smtClean="0"/>
              <a:t>(e</a:t>
            </a:r>
            <a:r>
              <a:rPr lang="en-US" sz="2000" b="1" dirty="0"/>
              <a:t>)</a:t>
            </a:r>
            <a:r>
              <a:rPr lang="en-US" sz="2000" dirty="0"/>
              <a:t> Improving medication adherence by promoting change of negative health behaviors</a:t>
            </a:r>
            <a:br>
              <a:rPr lang="en-US" sz="2000" dirty="0"/>
            </a:br>
            <a:r>
              <a:rPr lang="en-US" sz="2000" dirty="0"/>
              <a:t>and participation of non-virally suppressed clients in Interdisciplinary Care Team</a:t>
            </a:r>
            <a:br>
              <a:rPr lang="en-US" sz="2000" dirty="0"/>
            </a:br>
            <a:r>
              <a:rPr lang="en-US" sz="2000" dirty="0"/>
              <a:t>(ICT) meetings. </a:t>
            </a:r>
          </a:p>
        </p:txBody>
      </p:sp>
    </p:spTree>
    <p:extLst>
      <p:ext uri="{BB962C8B-B14F-4D97-AF65-F5344CB8AC3E}">
        <p14:creationId xmlns:p14="http://schemas.microsoft.com/office/powerpoint/2010/main" val="2325097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Results</a:t>
            </a:r>
          </a:p>
          <a:p>
            <a:r>
              <a:rPr lang="en-US" sz="2000" dirty="0" smtClean="0"/>
              <a:t>By </a:t>
            </a:r>
            <a:r>
              <a:rPr lang="en-US" sz="2000" dirty="0"/>
              <a:t>the end of the measurement period (12/31/2019), there were 117 of the initial 162 clients</a:t>
            </a:r>
            <a:br>
              <a:rPr lang="en-US" sz="2000" dirty="0"/>
            </a:br>
            <a:r>
              <a:rPr lang="en-US" sz="2000" dirty="0"/>
              <a:t>remained in the QIP cohort. Forty </a:t>
            </a:r>
            <a:r>
              <a:rPr lang="en-US" sz="2000" dirty="0" smtClean="0"/>
              <a:t>five (45) </a:t>
            </a:r>
            <a:r>
              <a:rPr lang="en-US" sz="2000" dirty="0"/>
              <a:t>clients were excluded due to inactive status and one </a:t>
            </a:r>
            <a:r>
              <a:rPr lang="en-US" sz="2000" dirty="0" smtClean="0"/>
              <a:t>for not </a:t>
            </a:r>
            <a:r>
              <a:rPr lang="en-US" sz="2000" dirty="0"/>
              <a:t>having a viral load test result in 2019. Sixty percent (60%) of clients achieved HIV Viral </a:t>
            </a:r>
            <a:r>
              <a:rPr lang="en-US" sz="2000" dirty="0" smtClean="0"/>
              <a:t>Load suppression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86463"/>
              </p:ext>
            </p:extLst>
          </p:nvPr>
        </p:nvGraphicFramePr>
        <p:xfrm>
          <a:off x="2628899" y="3663267"/>
          <a:ext cx="6134102" cy="1737360"/>
        </p:xfrm>
        <a:graphic>
          <a:graphicData uri="http://schemas.openxmlformats.org/drawingml/2006/table">
            <a:tbl>
              <a:tblPr/>
              <a:tblGrid>
                <a:gridCol w="2614614">
                  <a:extLst>
                    <a:ext uri="{9D8B030D-6E8A-4147-A177-3AD203B41FA5}">
                      <a16:colId xmlns:a16="http://schemas.microsoft.com/office/drawing/2014/main" val="3445733764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012933506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312291642"/>
                    </a:ext>
                  </a:extLst>
                </a:gridCol>
              </a:tblGrid>
              <a:tr h="47149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Virally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Baseline (12/31/2018)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of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12/31/2019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63314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Numerator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661970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Denominator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43193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not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100%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40%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23568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60%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55559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8250" y="3275698"/>
            <a:ext cx="128926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Results cont.</a:t>
            </a:r>
          </a:p>
          <a:p>
            <a:r>
              <a:rPr lang="en-US" dirty="0"/>
              <a:t>The final QIP cohort was comprised of 117 clients. </a:t>
            </a:r>
            <a:endParaRPr lang="en-US" dirty="0" smtClean="0"/>
          </a:p>
          <a:p>
            <a:r>
              <a:rPr lang="en-US" dirty="0" smtClean="0"/>
              <a:t>The average </a:t>
            </a:r>
            <a:r>
              <a:rPr lang="en-US" dirty="0"/>
              <a:t>age </a:t>
            </a:r>
            <a:r>
              <a:rPr lang="en-US" dirty="0" smtClean="0"/>
              <a:t>was 48. </a:t>
            </a:r>
          </a:p>
          <a:p>
            <a:r>
              <a:rPr lang="en-US" dirty="0" smtClean="0"/>
              <a:t>The </a:t>
            </a:r>
            <a:r>
              <a:rPr lang="en-US" dirty="0"/>
              <a:t>majority (77.8</a:t>
            </a:r>
            <a:r>
              <a:rPr lang="en-US" dirty="0" smtClean="0"/>
              <a:t>%) </a:t>
            </a:r>
            <a:r>
              <a:rPr lang="en-US" dirty="0"/>
              <a:t>of clients were </a:t>
            </a:r>
            <a:r>
              <a:rPr lang="en-US" dirty="0" smtClean="0"/>
              <a:t>Black/African American</a:t>
            </a:r>
            <a:r>
              <a:rPr lang="en-US" dirty="0"/>
              <a:t>, 88% were Non-Hispanic </a:t>
            </a:r>
            <a:r>
              <a:rPr lang="en-US" dirty="0" smtClean="0"/>
              <a:t>Latino(a), 24.8</a:t>
            </a:r>
            <a:r>
              <a:rPr lang="en-US" dirty="0"/>
              <a:t>% Haitian born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</a:t>
            </a:r>
            <a:r>
              <a:rPr lang="en-US" dirty="0"/>
              <a:t>(88%) clients lived </a:t>
            </a:r>
            <a:r>
              <a:rPr lang="en-US" dirty="0" smtClean="0"/>
              <a:t>in stable housing, </a:t>
            </a:r>
            <a:r>
              <a:rPr lang="en-US" dirty="0"/>
              <a:t>6% had a temporary living arrangement, and 6% lived in unstable </a:t>
            </a:r>
            <a:r>
              <a:rPr lang="en-US" dirty="0" smtClean="0"/>
              <a:t>housing.</a:t>
            </a:r>
          </a:p>
          <a:p>
            <a:r>
              <a:rPr lang="en-US" dirty="0" smtClean="0"/>
              <a:t>MCM </a:t>
            </a:r>
            <a:r>
              <a:rPr lang="en-US" dirty="0"/>
              <a:t>subrecipients concluded their QIP cycles by adopting the following changes: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setting phone </a:t>
            </a:r>
            <a:r>
              <a:rPr lang="en-US" dirty="0"/>
              <a:t>cell alarm reminders to improve adherence to medications,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b) screening and referral </a:t>
            </a:r>
            <a:r>
              <a:rPr lang="en-US" dirty="0" smtClean="0"/>
              <a:t>of clients </a:t>
            </a:r>
            <a:r>
              <a:rPr lang="en-US" dirty="0"/>
              <a:t>with undiagnosed, untreated behavioral health issues,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c) involving clients </a:t>
            </a:r>
            <a:r>
              <a:rPr lang="en-US" dirty="0" smtClean="0"/>
              <a:t>in interdisciplinary </a:t>
            </a:r>
            <a:r>
              <a:rPr lang="en-US" dirty="0"/>
              <a:t>care team (ICT) meetings and </a:t>
            </a:r>
            <a:r>
              <a:rPr lang="en-US" dirty="0" smtClean="0"/>
              <a:t>care planning </a:t>
            </a:r>
            <a:r>
              <a:rPr lang="en-US" dirty="0"/>
              <a:t>to improve knowledge of </a:t>
            </a:r>
            <a:r>
              <a:rPr lang="en-US" dirty="0" smtClean="0"/>
              <a:t>disease and </a:t>
            </a:r>
            <a:r>
              <a:rPr lang="en-US" dirty="0"/>
              <a:t>promoting changes in health behaviors,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d) using the Transtheoretical or stages </a:t>
            </a:r>
            <a:r>
              <a:rPr lang="en-US" dirty="0" smtClean="0"/>
              <a:t>of change </a:t>
            </a:r>
            <a:r>
              <a:rPr lang="en-US" dirty="0"/>
              <a:t>model to improve adherence to treatment and health outcomes.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MCM </a:t>
            </a:r>
            <a:r>
              <a:rPr lang="en-US" dirty="0" smtClean="0"/>
              <a:t>subrecipients agreed </a:t>
            </a:r>
            <a:r>
              <a:rPr lang="en-US" dirty="0"/>
              <a:t>to continue using client level data to monitor health outcomes.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1776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30636" cy="4860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Results cont.</a:t>
            </a:r>
          </a:p>
          <a:p>
            <a:pPr marL="0" indent="0">
              <a:buNone/>
            </a:pPr>
            <a:r>
              <a:rPr lang="en-US" u="sng" dirty="0" smtClean="0"/>
              <a:t>HIV viral load outcomes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By the end of the measurement period (December 31, 2019), more</a:t>
            </a:r>
            <a:br>
              <a:rPr lang="en-US" dirty="0" smtClean="0"/>
            </a:br>
            <a:r>
              <a:rPr lang="en-US" dirty="0" smtClean="0"/>
              <a:t>than half (60%) of clients in the QIP cohort achieved viral load suppression. </a:t>
            </a:r>
          </a:p>
          <a:p>
            <a:r>
              <a:rPr lang="en-US" dirty="0" smtClean="0"/>
              <a:t>Of those clients in the cohort, 45.3% had an undetectable viral load (&lt;50 copies m/L), 14.5% were virally suppressed (&lt;199 copies m/L) and 40% did not achieve viral suppression (200-101,000 copies m/L). </a:t>
            </a:r>
          </a:p>
          <a:p>
            <a:r>
              <a:rPr lang="en-US" dirty="0" smtClean="0"/>
              <a:t>Disparities in achieving the desired health outcome were observed among Black or African American males and to a lesser extent for those aged 45-64. </a:t>
            </a:r>
          </a:p>
          <a:p>
            <a:r>
              <a:rPr lang="en-US" dirty="0" smtClean="0"/>
              <a:t>The overall viral suppression achieved by all clients receiving MCM services was 91%. This was over the 90% project objective set at the beginning of the initiative.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0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2019 RSR Client Summary Report Data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3426262"/>
              </p:ext>
            </p:extLst>
          </p:nvPr>
        </p:nvGraphicFramePr>
        <p:xfrm>
          <a:off x="838200" y="2618716"/>
          <a:ext cx="4354902" cy="404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04129" y="1825624"/>
            <a:ext cx="3788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270 </a:t>
            </a:r>
            <a:r>
              <a:rPr lang="en-US" sz="1600" dirty="0"/>
              <a:t>clients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2411596"/>
              </p:ext>
            </p:extLst>
          </p:nvPr>
        </p:nvGraphicFramePr>
        <p:xfrm>
          <a:off x="6543675" y="2618716"/>
          <a:ext cx="4810125" cy="380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7528" y="1825624"/>
            <a:ext cx="4516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HIV/AIDS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263 </a:t>
            </a:r>
            <a:r>
              <a:rPr lang="en-US" sz="1600" dirty="0"/>
              <a:t>diagnosed with AIDS</a:t>
            </a:r>
          </a:p>
        </p:txBody>
      </p:sp>
    </p:spTree>
    <p:extLst>
      <p:ext uri="{BB962C8B-B14F-4D97-AF65-F5344CB8AC3E}">
        <p14:creationId xmlns:p14="http://schemas.microsoft.com/office/powerpoint/2010/main" val="163735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0311183"/>
              </p:ext>
            </p:extLst>
          </p:nvPr>
        </p:nvGraphicFramePr>
        <p:xfrm>
          <a:off x="6521569" y="2372263"/>
          <a:ext cx="5451355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9000" y="1509448"/>
            <a:ext cx="393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Gender and HIV Status</a:t>
            </a:r>
          </a:p>
          <a:p>
            <a:r>
              <a:rPr lang="en-US" sz="1400" dirty="0" smtClean="0"/>
              <a:t>•Largest group remains </a:t>
            </a:r>
            <a:r>
              <a:rPr lang="en-US" sz="1400" dirty="0"/>
              <a:t>Males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0745522"/>
              </p:ext>
            </p:extLst>
          </p:nvPr>
        </p:nvGraphicFramePr>
        <p:xfrm>
          <a:off x="493143" y="2372263"/>
          <a:ext cx="4855234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3143" y="1513154"/>
            <a:ext cx="5131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</a:t>
            </a:r>
            <a:r>
              <a:rPr lang="en-US" sz="1400" b="1" u="sng" dirty="0" smtClean="0"/>
              <a:t>Enrollment Status</a:t>
            </a:r>
            <a:endParaRPr lang="en-US" sz="1400" b="1" u="sng" dirty="0"/>
          </a:p>
          <a:p>
            <a:r>
              <a:rPr lang="en-US" sz="1400" dirty="0" smtClean="0"/>
              <a:t>•Only Active and Deceased categories were reported on the RSR Client report from PE in 2019.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33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25" y="1225460"/>
            <a:ext cx="4219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Age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45-64 years </a:t>
            </a:r>
            <a:r>
              <a:rPr lang="en-US" sz="1400" dirty="0" smtClean="0"/>
              <a:t>old</a:t>
            </a:r>
            <a:endParaRPr lang="en-US" sz="1400" dirty="0"/>
          </a:p>
          <a:p>
            <a:r>
              <a:rPr lang="en-US" sz="1400" dirty="0" smtClean="0"/>
              <a:t>•2-12 years old decreased </a:t>
            </a:r>
            <a:r>
              <a:rPr lang="en-US" sz="1400" dirty="0"/>
              <a:t>by </a:t>
            </a:r>
            <a:r>
              <a:rPr lang="en-US" sz="1400" dirty="0" smtClean="0"/>
              <a:t>3</a:t>
            </a:r>
            <a:endParaRPr lang="en-US" sz="14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5255744"/>
              </p:ext>
            </p:extLst>
          </p:nvPr>
        </p:nvGraphicFramePr>
        <p:xfrm>
          <a:off x="838201" y="2276475"/>
          <a:ext cx="4057650" cy="390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11713" y="1236523"/>
            <a:ext cx="4016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Race, Ethnicity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Black/African American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8489359"/>
              </p:ext>
            </p:extLst>
          </p:nvPr>
        </p:nvGraphicFramePr>
        <p:xfrm>
          <a:off x="9120116" y="2509837"/>
          <a:ext cx="2647950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714887720"/>
              </p:ext>
            </p:extLst>
          </p:nvPr>
        </p:nvGraphicFramePr>
        <p:xfrm>
          <a:off x="6243565" y="2509836"/>
          <a:ext cx="2876551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603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199" y="1208068"/>
            <a:ext cx="52896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Household Income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Below 100% of the Federal Poverty Level (FPL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•Number of clients below </a:t>
            </a:r>
            <a:r>
              <a:rPr lang="en-US" sz="1400" dirty="0"/>
              <a:t>100% </a:t>
            </a:r>
            <a:r>
              <a:rPr lang="en-US" sz="1400" dirty="0" smtClean="0"/>
              <a:t>FPL decreased by 241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9149611"/>
              </p:ext>
            </p:extLst>
          </p:nvPr>
        </p:nvGraphicFramePr>
        <p:xfrm>
          <a:off x="838200" y="1946732"/>
          <a:ext cx="5181600" cy="4230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2593874"/>
              </p:ext>
            </p:extLst>
          </p:nvPr>
        </p:nvGraphicFramePr>
        <p:xfrm>
          <a:off x="7124700" y="2162175"/>
          <a:ext cx="4229099" cy="401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44665" y="1208068"/>
            <a:ext cx="53891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RSR Housing/Living Arrangement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Stable/permanent</a:t>
            </a:r>
          </a:p>
          <a:p>
            <a:r>
              <a:rPr lang="en-US" sz="1400" dirty="0" smtClean="0"/>
              <a:t>•Temporary</a:t>
            </a:r>
            <a:r>
              <a:rPr lang="en-US" sz="1400" dirty="0"/>
              <a:t>, Unstable, Unknown Increased by </a:t>
            </a:r>
            <a:r>
              <a:rPr lang="en-US" sz="1400" dirty="0" smtClean="0"/>
              <a:t>24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9380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2861590"/>
              </p:ext>
            </p:extLst>
          </p:nvPr>
        </p:nvGraphicFramePr>
        <p:xfrm>
          <a:off x="7010400" y="2442364"/>
          <a:ext cx="4343400" cy="3958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1237063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7533686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57988990"/>
                    </a:ext>
                  </a:extLst>
                </a:gridCol>
              </a:tblGrid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Service Category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Clients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Visits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49343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Early Intervention Services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1538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9199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Home &amp; Community Based Health Services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008724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41,869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886973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Nutritional Therapy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434260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Mental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847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4675068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544133"/>
                  </a:ext>
                </a:extLst>
              </a:tr>
              <a:tr h="5765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Outpatient Ambulatory Medical Care (including Specialty Medical Care and Lab services)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2578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31257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Local Pharmacy Assistance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07590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Non-Medical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601898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Emergency Financial Assistance (including EFA-Prior Authorization)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46266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Food Bank (including Nutritional </a:t>
                      </a:r>
                      <a:r>
                        <a:rPr lang="en-US" sz="1100" dirty="0" smtClean="0">
                          <a:effectLst/>
                        </a:rPr>
                        <a:t>Supplements)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867309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Health Insurance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28541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Housing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36229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Transportation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356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98447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Other Professional Services (Legal)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778319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47906"/>
            <a:ext cx="10515600" cy="47599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4" y="1067977"/>
            <a:ext cx="55340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Medical Insurance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No </a:t>
            </a:r>
            <a:r>
              <a:rPr lang="en-US" sz="1400" dirty="0" smtClean="0"/>
              <a:t>insurance/uninsured</a:t>
            </a:r>
          </a:p>
          <a:p>
            <a:r>
              <a:rPr lang="en-US" sz="1400" dirty="0" smtClean="0"/>
              <a:t>•There was an increase in Private- Individual coverage by 80 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024495"/>
              </p:ext>
            </p:extLst>
          </p:nvPr>
        </p:nvGraphicFramePr>
        <p:xfrm>
          <a:off x="485774" y="2115404"/>
          <a:ext cx="5534026" cy="4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53175" y="1057369"/>
            <a:ext cx="5838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and Service Visits by Service Category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top services utilized </a:t>
            </a:r>
            <a:r>
              <a:rPr lang="en-US" sz="1400" dirty="0" smtClean="0"/>
              <a:t>remains NMCM/Eligibility, </a:t>
            </a:r>
            <a:r>
              <a:rPr lang="en-US" sz="1400" dirty="0"/>
              <a:t>OAMC, and MCM.  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lowest utilized services are </a:t>
            </a:r>
            <a:r>
              <a:rPr lang="en-US" sz="1400" dirty="0" smtClean="0"/>
              <a:t>HCBHS, </a:t>
            </a:r>
            <a:r>
              <a:rPr lang="en-US" sz="1400" dirty="0"/>
              <a:t>Housing, and </a:t>
            </a:r>
            <a:r>
              <a:rPr lang="en-US" sz="1400" dirty="0" smtClean="0"/>
              <a:t>Medical Nutritional Therapy.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4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1100" y="1390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2019 RSR Clinical Summary Report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524" y="1390650"/>
            <a:ext cx="5629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Risk Factor</a:t>
            </a:r>
          </a:p>
          <a:p>
            <a:r>
              <a:rPr lang="en-US" sz="1400" dirty="0" smtClean="0"/>
              <a:t>•Heterosexual </a:t>
            </a:r>
            <a:r>
              <a:rPr lang="en-US" sz="1400" dirty="0"/>
              <a:t>contact </a:t>
            </a:r>
            <a:r>
              <a:rPr lang="en-US" sz="1400" dirty="0" smtClean="0"/>
              <a:t>remains the </a:t>
            </a:r>
            <a:r>
              <a:rPr lang="en-US" sz="1400" dirty="0"/>
              <a:t>most common risk factor </a:t>
            </a:r>
            <a:r>
              <a:rPr lang="en-US" sz="1400" dirty="0" smtClean="0"/>
              <a:t>reported</a:t>
            </a:r>
          </a:p>
          <a:p>
            <a:r>
              <a:rPr lang="en-US" sz="1400" dirty="0"/>
              <a:t>•Hemophilia/coagulation </a:t>
            </a:r>
            <a:r>
              <a:rPr lang="en-US" sz="1400" dirty="0" smtClean="0"/>
              <a:t>disorder and Injection Drug Use were not included in 2019 PE report.</a:t>
            </a:r>
          </a:p>
          <a:p>
            <a:r>
              <a:rPr lang="en-US" sz="1400" dirty="0" smtClean="0"/>
              <a:t>•There was a reporting issue in PE, still awaiting GTI correction, for 539 as unknown.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83384215"/>
              </p:ext>
            </p:extLst>
          </p:nvPr>
        </p:nvGraphicFramePr>
        <p:xfrm>
          <a:off x="390524" y="2758699"/>
          <a:ext cx="5505451" cy="392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91362" y="1390650"/>
            <a:ext cx="3533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New Clinical Clients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131.</a:t>
            </a:r>
            <a:endParaRPr lang="en-US" sz="14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3198801"/>
              </p:ext>
            </p:extLst>
          </p:nvPr>
        </p:nvGraphicFramePr>
        <p:xfrm>
          <a:off x="6562725" y="2385060"/>
          <a:ext cx="479107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95274" y="892373"/>
            <a:ext cx="117985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* The Clinical Summary reports on clients who have had a clinical service. Therefore, the numbers from the RSR Client Summary Report and the RSR Clinical Summary Report are different.</a:t>
            </a:r>
          </a:p>
        </p:txBody>
      </p:sp>
    </p:spTree>
    <p:extLst>
      <p:ext uri="{BB962C8B-B14F-4D97-AF65-F5344CB8AC3E}">
        <p14:creationId xmlns:p14="http://schemas.microsoft.com/office/powerpoint/2010/main" val="42371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</a:t>
            </a:r>
            <a:r>
              <a:rPr lang="en-US" dirty="0">
                <a:solidFill>
                  <a:srgbClr val="C00000"/>
                </a:solidFill>
              </a:rPr>
              <a:t>RSR Clinical Summary Report </a:t>
            </a:r>
            <a:r>
              <a:rPr lang="en-US" dirty="0" smtClean="0">
                <a:solidFill>
                  <a:srgbClr val="C00000"/>
                </a:solidFill>
              </a:rPr>
              <a:t>Data cont.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9575" y="1247775"/>
            <a:ext cx="5610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Number of Medical Care Visits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most number of clients had 3-4 visits </a:t>
            </a:r>
            <a:r>
              <a:rPr lang="en-US" sz="1400" dirty="0" smtClean="0"/>
              <a:t>reported but the number of those clients decreased dramatically.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0655742"/>
              </p:ext>
            </p:extLst>
          </p:nvPr>
        </p:nvGraphicFramePr>
        <p:xfrm>
          <a:off x="409576" y="2219325"/>
          <a:ext cx="54483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45938" y="1247775"/>
            <a:ext cx="541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New Clients Having Viral Load Test During Reporting Period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115.</a:t>
            </a:r>
            <a:endParaRPr lang="en-US" sz="1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0749472"/>
              </p:ext>
            </p:extLst>
          </p:nvPr>
        </p:nvGraphicFramePr>
        <p:xfrm>
          <a:off x="6662738" y="2152650"/>
          <a:ext cx="51816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53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9D81087-1C4C-497F-BD37-B46293B483DC}"/>
</file>

<file path=customXml/itemProps2.xml><?xml version="1.0" encoding="utf-8"?>
<ds:datastoreItem xmlns:ds="http://schemas.openxmlformats.org/officeDocument/2006/customXml" ds:itemID="{64F80173-A4C2-4AA0-9492-263B138AE571}"/>
</file>

<file path=customXml/itemProps3.xml><?xml version="1.0" encoding="utf-8"?>
<ds:datastoreItem xmlns:ds="http://schemas.openxmlformats.org/officeDocument/2006/customXml" ds:itemID="{9636FFC9-33FF-4580-8694-9B5168AD4F6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2303</TotalTime>
  <Words>2666</Words>
  <Application>Microsoft Office PowerPoint</Application>
  <PresentationFormat>Widescreen</PresentationFormat>
  <Paragraphs>498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Calibri-Bold</vt:lpstr>
      <vt:lpstr>Century Gothic</vt:lpstr>
      <vt:lpstr>Times New Roman</vt:lpstr>
      <vt:lpstr>Office Theme</vt:lpstr>
      <vt:lpstr>PowerPoint Presentation</vt:lpstr>
      <vt:lpstr>Ryan White HIV/AIDS Program Service Report (RSR)</vt:lpstr>
      <vt:lpstr>2019 RSR Client Summary Report Data</vt:lpstr>
      <vt:lpstr>2019 RSR Client Summary Report Data cont.</vt:lpstr>
      <vt:lpstr>2019 RSR Client Summary Report Data cont.</vt:lpstr>
      <vt:lpstr>2019 RSR Client Summary Report Data cont.</vt:lpstr>
      <vt:lpstr>2019 RSR Client Summary Report Data cont.</vt:lpstr>
      <vt:lpstr>2019 RSR Clinical Summary Report Data</vt:lpstr>
      <vt:lpstr>2019 RSR Clinical Summary Report Data cont.</vt:lpstr>
      <vt:lpstr>2019 RSR Total Clients Served by Zip Code Summary (New to RSR Report)</vt:lpstr>
      <vt:lpstr>Minority AIDS Initiative (MAI)</vt:lpstr>
      <vt:lpstr>MAI Data</vt:lpstr>
      <vt:lpstr>MAI Data Comparison</vt:lpstr>
      <vt:lpstr>HIV/AIDS Bureau (HAB) Health Outcome Measures</vt:lpstr>
      <vt:lpstr>HAB Performance Measures Definitions</vt:lpstr>
      <vt:lpstr>PowerPoint Presentation</vt:lpstr>
      <vt:lpstr>Quality Improvement Projects (QIP)</vt:lpstr>
      <vt:lpstr>Quality Improvement Project</vt:lpstr>
      <vt:lpstr>Quality Improvement Initiative: Improving HIV health outcomes of Non-VS clients </vt:lpstr>
      <vt:lpstr>Quality Improvement Initiative: Improving HIV health outcomes of Non-VS clients cont.</vt:lpstr>
      <vt:lpstr>Quality Improvement Initiative: Improving HIV health outcomes of Non-VS clients cont.</vt:lpstr>
      <vt:lpstr>QIP Cohort Demographics Characteristics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Shoshana Ringer</dc:creator>
  <cp:lastModifiedBy>Shoshana Ringer</cp:lastModifiedBy>
  <cp:revision>212</cp:revision>
  <cp:lastPrinted>2019-06-24T15:45:47Z</cp:lastPrinted>
  <dcterms:created xsi:type="dcterms:W3CDTF">2019-06-19T19:27:58Z</dcterms:created>
  <dcterms:modified xsi:type="dcterms:W3CDTF">2020-06-24T19:24:28Z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